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7" r:id="rId2"/>
  </p:sldIdLst>
  <p:sldSz cx="12192000" cy="6858000"/>
  <p:notesSz cx="6858000" cy="9947275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9676" autoAdjust="0"/>
    <p:restoredTop sz="94649"/>
  </p:normalViewPr>
  <p:slideViewPr>
    <p:cSldViewPr snapToGrid="0" snapToObjects="1">
      <p:cViewPr varScale="1">
        <p:scale>
          <a:sx n="68" d="100"/>
          <a:sy n="68" d="100"/>
        </p:scale>
        <p:origin x="32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E0246C8-5BAC-9143-AB85-7794B4AD6F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EC5A9E33-FC94-C94D-BEB7-6D7F70E9DD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6F77BEC-C703-384A-B41E-7EA45C8E2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3E4D-5F2D-C844-A366-EFAF69AD9870}" type="datetimeFigureOut">
              <a:rPr lang="x-none" smtClean="0"/>
              <a:t>27.03.2023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DD5E5FC-24CB-CA4C-B80E-AA84B1190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005AEBD-9B9F-6F4E-8C3B-E1D70CB87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1769-810E-A645-8708-CE04FD27C572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96169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283E3BE-481B-F64C-AFB9-677238021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73682E22-A157-4342-8905-727913CB31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10126B3-3FF5-5F48-8D1A-BF52CD6F3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3E4D-5F2D-C844-A366-EFAF69AD9870}" type="datetimeFigureOut">
              <a:rPr lang="x-none" smtClean="0"/>
              <a:t>27.03.2023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5D122AB-4CEF-4743-8ABB-A8AB09832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2CEC47A-C053-8749-BE09-4EAC39B5B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1769-810E-A645-8708-CE04FD27C572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900380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6B73C1CA-8B1C-694A-BB66-C52B93FDB5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F115069E-525C-6041-ADE3-E37AB4C0D3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7E215A3-5FEB-414F-92C2-3AE820793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3E4D-5F2D-C844-A366-EFAF69AD9870}" type="datetimeFigureOut">
              <a:rPr lang="x-none" smtClean="0"/>
              <a:t>27.03.2023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D6CBD92-261C-A743-B723-A7ED7B127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6CD78C7-8BB6-F74C-9E25-524708614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1769-810E-A645-8708-CE04FD27C572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66314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667890" y="2304415"/>
            <a:ext cx="8856218" cy="10687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86612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C5B70A6-FE46-E842-AA29-6CF15586F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4BACDDE-4AF3-9743-A114-CC64BF274A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D888E0B-97F9-9C40-B88F-14A5DDF59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3E4D-5F2D-C844-A366-EFAF69AD9870}" type="datetimeFigureOut">
              <a:rPr lang="x-none" smtClean="0"/>
              <a:t>27.03.2023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DDECC9F-5160-294E-8821-0B0E2513C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3BE8183-0CC3-384D-B0D7-9579BD9FF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1769-810E-A645-8708-CE04FD27C572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070479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7887568-3E50-6045-81B5-3FA320DD3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811E6169-FFB5-264D-B476-CE116E2BE0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ED95CC4-4D92-9044-B7F1-AE7ABA312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3E4D-5F2D-C844-A366-EFAF69AD9870}" type="datetimeFigureOut">
              <a:rPr lang="x-none" smtClean="0"/>
              <a:t>27.03.2023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F7EB97F-45FA-364A-88FA-4E84E9C11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EBE80E8-D476-114A-A491-F05126696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1769-810E-A645-8708-CE04FD27C572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855806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3123EB6-AA56-1649-A94C-728AC8964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752DD85-4D41-0B4E-9A1B-BBF3678F7E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9ACBFC47-C37D-8948-95DE-0C6CF19EA2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89ADF03D-5478-1B4F-9EF9-25E00CF98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3E4D-5F2D-C844-A366-EFAF69AD9870}" type="datetimeFigureOut">
              <a:rPr lang="x-none" smtClean="0"/>
              <a:t>27.03.2023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19972C7-44FB-C74E-803E-8E2BFA602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EFC7007-6C5C-5A42-B0F5-41152A24E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1769-810E-A645-8708-CE04FD27C572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840018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4D4D03A-D565-4641-97C3-0EA98701B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F59DC464-7448-BD4E-9470-B88EE0BB77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A015781A-2905-244F-8699-C373682697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92062E49-BCB1-794D-887F-17807A6400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DB072E3E-10DE-FA44-84B4-A98352C138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64E6B079-F340-0E4D-813C-257DCD26C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3E4D-5F2D-C844-A366-EFAF69AD9870}" type="datetimeFigureOut">
              <a:rPr lang="x-none" smtClean="0"/>
              <a:t>27.03.2023</a:t>
            </a:fld>
            <a:endParaRPr lang="x-none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D63B7B0B-604C-A44A-89D5-5BECFBA64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E947160F-9922-214B-9320-E45A2085B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1769-810E-A645-8708-CE04FD27C572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37578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5E15DD1-4032-3744-A0FD-71A4E6C51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DBCEF7D1-A64F-4C43-AA57-5FA4ED576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3E4D-5F2D-C844-A366-EFAF69AD9870}" type="datetimeFigureOut">
              <a:rPr lang="x-none" smtClean="0"/>
              <a:t>27.03.2023</a:t>
            </a:fld>
            <a:endParaRPr lang="x-none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43D4EBDC-242A-4945-AB21-4B1A2F093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C23E7128-9ADF-0147-89BE-122A94251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1769-810E-A645-8708-CE04FD27C572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565249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26A11CEC-7472-5647-A5DF-B00F03A79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3E4D-5F2D-C844-A366-EFAF69AD9870}" type="datetimeFigureOut">
              <a:rPr lang="x-none" smtClean="0"/>
              <a:t>27.03.2023</a:t>
            </a:fld>
            <a:endParaRPr lang="x-none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33D474D8-E7B2-3248-90C3-A685AF3E4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82040DCF-4495-BE44-9111-4A38E05B2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1769-810E-A645-8708-CE04FD27C572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811030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1360F60-6CD0-9642-B85F-F1C6FEAE3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2521647-798D-6440-904F-656F538623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C1D6EF3A-4BD9-A548-9584-385E067D46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5DC85B6E-AADF-CD41-A2FC-ED19389A5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3E4D-5F2D-C844-A366-EFAF69AD9870}" type="datetimeFigureOut">
              <a:rPr lang="x-none" smtClean="0"/>
              <a:t>27.03.2023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6D44FF5-D7A1-8347-818B-2BA460259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FAF000D7-E7B1-1242-B079-61D0CD8B0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1769-810E-A645-8708-CE04FD27C572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099972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F7E25C6-13E5-1942-90A5-C8C4B6E93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D0F4A907-7ABD-7940-A745-5214B1E90B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29771792-40D7-AE4E-AEDA-6BCF501F33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43BA3918-1719-A245-A8F7-37F6E9466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3E4D-5F2D-C844-A366-EFAF69AD9870}" type="datetimeFigureOut">
              <a:rPr lang="x-none" smtClean="0"/>
              <a:t>27.03.2023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B32A097C-999A-4A4B-8EDF-C173F7AD0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9F09A2A6-BC71-0643-9D95-FF200B6FE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1769-810E-A645-8708-CE04FD27C572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682257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4C2FB79-BC3E-6B4A-A70B-00FD5DEB6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B69369E-75CD-8B4E-A6B4-3175364CE2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638D5C0-EFDA-CB40-9484-6C0B02C6AD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B3E4D-5F2D-C844-A366-EFAF69AD9870}" type="datetimeFigureOut">
              <a:rPr lang="x-none" smtClean="0"/>
              <a:t>27.03.2023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5F1504D-2137-3940-ADFA-3D36C3D643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2D73BB0-D799-8842-8EA2-D137661B15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01769-810E-A645-8708-CE04FD27C572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396668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Однотонный темно синий фон (56 фото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205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xmlns="" id="{8C11A3ED-FAE6-44D1-875E-DD234B4DC0D1}"/>
              </a:ext>
            </a:extLst>
          </p:cNvPr>
          <p:cNvSpPr txBox="1">
            <a:spLocks/>
          </p:cNvSpPr>
          <p:nvPr/>
        </p:nvSpPr>
        <p:spPr>
          <a:xfrm>
            <a:off x="6024153" y="3972400"/>
            <a:ext cx="5841781" cy="114786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1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 Box 241"/>
          <p:cNvSpPr txBox="1">
            <a:spLocks noChangeArrowheads="1"/>
          </p:cNvSpPr>
          <p:nvPr/>
        </p:nvSpPr>
        <p:spPr bwMode="auto">
          <a:xfrm>
            <a:off x="1226728" y="191715"/>
            <a:ext cx="9594850" cy="529057"/>
          </a:xfrm>
          <a:prstGeom prst="snip2DiagRect">
            <a:avLst/>
          </a:prstGeom>
          <a:solidFill>
            <a:schemeClr val="bg1"/>
          </a:solidFill>
          <a:ln w="25400">
            <a:noFill/>
            <a:miter lim="800000"/>
          </a:ln>
        </p:spPr>
        <p:txBody>
          <a:bodyPr lIns="61170" tIns="30584" rIns="61170" bIns="30584" anchor="ctr"/>
          <a:lstStyle>
            <a:defPPr>
              <a:defRPr kern="1200"/>
            </a:defPPr>
            <a:lvl1pPr defTabSz="6127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6127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6127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6127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6127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zh-CN" sz="4200" b="1" i="1" u="sng" dirty="0" err="1" smtClean="0">
                <a:solidFill>
                  <a:schemeClr val="bg1"/>
                </a:solidFill>
                <a:latin typeface="Arial"/>
                <a:ea typeface="SimSun" pitchFamily="2" charset="-122"/>
              </a:rPr>
              <a:t>f</a:t>
            </a:r>
            <a:r>
              <a:rPr lang="en-US" altLang="zh-CN" sz="1400" b="1" i="1" u="sng" dirty="0" err="1" smtClean="0">
                <a:solidFill>
                  <a:schemeClr val="bg1"/>
                </a:solidFill>
                <a:ea typeface="SimSun" pitchFamily="2" charset="-122"/>
                <a:cs typeface="Times New Roman" panose="02020603050405020304" pitchFamily="18" charset="0"/>
              </a:rPr>
              <a:t>hf</a:t>
            </a:r>
            <a:endParaRPr lang="en-US" altLang="zh-CN" sz="4200" b="1" i="1" u="sng" dirty="0">
              <a:solidFill>
                <a:schemeClr val="bg1"/>
              </a:solidFill>
              <a:latin typeface="Arial"/>
              <a:ea typeface="SimSun" pitchFamily="2" charset="-122"/>
            </a:endParaRPr>
          </a:p>
        </p:txBody>
      </p:sp>
      <p:sp>
        <p:nvSpPr>
          <p:cNvPr id="34" name="Rectangle 90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65D5CB20-8752-4D75-A601-0EEB3443D27F}"/>
              </a:ext>
            </a:extLst>
          </p:cNvPr>
          <p:cNvSpPr/>
          <p:nvPr/>
        </p:nvSpPr>
        <p:spPr>
          <a:xfrm>
            <a:off x="33147000" y="27355800"/>
            <a:ext cx="10058400" cy="487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/>
            </a:defPPr>
          </a:lstStyle>
          <a:p>
            <a:pPr algn="ctr"/>
            <a:endParaRPr lang="en-US" sz="9600">
              <a:latin typeface="+mj-lt"/>
            </a:endParaRPr>
          </a:p>
        </p:txBody>
      </p:sp>
      <p:sp>
        <p:nvSpPr>
          <p:cNvPr id="35" name="Rectangle 10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5EDC1F28-88BB-4DAD-9112-B4904B4A7E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47000" y="26913976"/>
            <a:ext cx="10058400" cy="873301"/>
          </a:xfrm>
          <a:prstGeom prst="snipRoundRect">
            <a:avLst>
              <a:gd name="adj1" fmla="val 0"/>
              <a:gd name="adj2" fmla="val 46622"/>
            </a:avLst>
          </a:prstGeom>
          <a:solidFill>
            <a:schemeClr val="bg1">
              <a:lumMod val="50000"/>
            </a:schemeClr>
          </a:solidFill>
          <a:ln w="12700">
            <a:noFill/>
            <a:miter lim="800000"/>
          </a:ln>
        </p:spPr>
        <p:txBody>
          <a:bodyPr wrap="none" lIns="274320" tIns="73152" rIns="274320" bIns="68563" anchor="ctr" anchorCtr="0"/>
          <a:lstStyle>
            <a:defPPr>
              <a:defRPr kern="1200"/>
            </a:defPPr>
          </a:lstStyle>
          <a:p>
            <a:pPr defTabSz="4702588">
              <a:defRPr/>
            </a:pPr>
            <a:r>
              <a:rPr lang="en-US" sz="3600" b="1">
                <a:solidFill>
                  <a:schemeClr val="bg1"/>
                </a:solidFill>
                <a:effectLst/>
                <a:latin typeface="Quattrocento" panose="02020802030000000404" pitchFamily="18" charset="0"/>
              </a:rPr>
              <a:t>Acknowledgements</a:t>
            </a:r>
          </a:p>
        </p:txBody>
      </p:sp>
      <p:sp>
        <p:nvSpPr>
          <p:cNvPr id="39" name="Rectangle 74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C24D4BC5-5256-4C2E-B3FB-87EA69B63AF3}"/>
              </a:ext>
            </a:extLst>
          </p:cNvPr>
          <p:cNvSpPr/>
          <p:nvPr/>
        </p:nvSpPr>
        <p:spPr>
          <a:xfrm>
            <a:off x="179108" y="4447374"/>
            <a:ext cx="3382659" cy="2410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/>
            </a:defPPr>
          </a:lstStyle>
          <a:p>
            <a:pPr algn="ctr"/>
            <a:endParaRPr lang="en-US" sz="9600" dirty="0">
              <a:latin typeface="+mj-lt"/>
            </a:endParaRPr>
          </a:p>
        </p:txBody>
      </p:sp>
      <p:sp>
        <p:nvSpPr>
          <p:cNvPr id="40" name="Rectangle 10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4EDA12B6-07B5-44F9-8F8B-E1BE66469D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108" y="3924289"/>
            <a:ext cx="3382659" cy="389121"/>
          </a:xfrm>
          <a:prstGeom prst="snipRoundRect">
            <a:avLst>
              <a:gd name="adj1" fmla="val 0"/>
              <a:gd name="adj2" fmla="val 50000"/>
            </a:avLst>
          </a:prstGeom>
          <a:solidFill>
            <a:srgbClr val="3684A0"/>
          </a:solidFill>
          <a:ln w="12700">
            <a:noFill/>
            <a:miter lim="800000"/>
          </a:ln>
        </p:spPr>
        <p:txBody>
          <a:bodyPr wrap="none" lIns="274320" tIns="73152" rIns="274320" bIns="68563" anchor="ctr" anchorCtr="0"/>
          <a:lstStyle>
            <a:defPPr>
              <a:defRPr kern="1200"/>
            </a:defPPr>
          </a:lstStyle>
          <a:p>
            <a:pPr defTabSz="4702588">
              <a:defRPr/>
            </a:pPr>
            <a:endParaRPr lang="en-US" sz="3600" b="1" dirty="0">
              <a:solidFill>
                <a:schemeClr val="bg1"/>
              </a:solidFill>
              <a:effectLst/>
              <a:latin typeface="Quattrocento" panose="020208020300000004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0741" y="225106"/>
            <a:ext cx="1255110" cy="462273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3403204" y="164159"/>
            <a:ext cx="50567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Типы ВПЧ в Казахстане</a:t>
            </a:r>
            <a:endParaRPr lang="ru-RU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9" name="TextBox 2048"/>
          <p:cNvSpPr txBox="1"/>
          <p:nvPr/>
        </p:nvSpPr>
        <p:spPr>
          <a:xfrm>
            <a:off x="793454" y="3931721"/>
            <a:ext cx="2153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</a:t>
            </a:r>
            <a:endParaRPr lang="ru-RU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1" name="Прямоугольник 2050"/>
          <p:cNvSpPr/>
          <p:nvPr/>
        </p:nvSpPr>
        <p:spPr>
          <a:xfrm>
            <a:off x="6003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52" name="TextBox 2051"/>
          <p:cNvSpPr txBox="1"/>
          <p:nvPr/>
        </p:nvSpPr>
        <p:spPr>
          <a:xfrm>
            <a:off x="360088" y="4795227"/>
            <a:ext cx="27978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Уточнить типы ВПЧ </a:t>
            </a:r>
            <a:r>
              <a:rPr lang="ru-RU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 женщин репродуктивного возраста в </a:t>
            </a:r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Казахстане для </a:t>
            </a:r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профилактики </a:t>
            </a:r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рака шейки </a:t>
            </a:r>
            <a:r>
              <a:rPr lang="ru-RU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матки (РШМ</a:t>
            </a:r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Rectangle 74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C24D4BC5-5256-4C2E-B3FB-87EA69B63AF3}"/>
              </a:ext>
            </a:extLst>
          </p:cNvPr>
          <p:cNvSpPr/>
          <p:nvPr/>
        </p:nvSpPr>
        <p:spPr>
          <a:xfrm>
            <a:off x="3891532" y="1356756"/>
            <a:ext cx="3743675" cy="24196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/>
            </a:defPPr>
          </a:lstStyle>
          <a:p>
            <a:pPr algn="ctr"/>
            <a:endParaRPr lang="en-US" sz="9600" dirty="0">
              <a:latin typeface="+mj-lt"/>
            </a:endParaRPr>
          </a:p>
        </p:txBody>
      </p:sp>
      <p:sp>
        <p:nvSpPr>
          <p:cNvPr id="56" name="Rectangle 10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4EDA12B6-07B5-44F9-8F8B-E1BE66469D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1532" y="881790"/>
            <a:ext cx="3731774" cy="389121"/>
          </a:xfrm>
          <a:prstGeom prst="snipRoundRect">
            <a:avLst>
              <a:gd name="adj1" fmla="val 0"/>
              <a:gd name="adj2" fmla="val 50000"/>
            </a:avLst>
          </a:prstGeom>
          <a:solidFill>
            <a:srgbClr val="3684A0"/>
          </a:solidFill>
          <a:ln w="12700">
            <a:noFill/>
            <a:miter lim="800000"/>
          </a:ln>
        </p:spPr>
        <p:txBody>
          <a:bodyPr wrap="none" lIns="274320" tIns="73152" rIns="274320" bIns="68563" anchor="ctr" anchorCtr="0"/>
          <a:lstStyle>
            <a:defPPr>
              <a:defRPr kern="1200"/>
            </a:defPPr>
          </a:lstStyle>
          <a:p>
            <a:pPr defTabSz="4702588">
              <a:defRPr/>
            </a:pPr>
            <a:endParaRPr lang="en-US" sz="3600" b="1" dirty="0">
              <a:solidFill>
                <a:schemeClr val="bg1"/>
              </a:solidFill>
              <a:effectLst/>
              <a:latin typeface="Quattrocento" panose="02020802030000000404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433711" y="852204"/>
            <a:ext cx="2594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 и 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</a:t>
            </a:r>
            <a:endParaRPr lang="ru-RU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978865" y="1405410"/>
            <a:ext cx="37149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Исследуемым материалом является мазок из цервикального канала у </a:t>
            </a:r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женщин с </a:t>
            </a:r>
            <a:r>
              <a:rPr lang="ru-RU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патологией шейки </a:t>
            </a:r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матки с 2018 </a:t>
            </a:r>
            <a:r>
              <a:rPr lang="ru-RU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гг. </a:t>
            </a:r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Были обследованы 451447 женщин</a:t>
            </a:r>
            <a:r>
              <a:rPr lang="ru-RU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ВПЧ высокого канцерогенного риска методом ПЦР на </a:t>
            </a:r>
            <a:r>
              <a:rPr lang="ru-RU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базе </a:t>
            </a:r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319 медицинских организации по сетью </a:t>
            </a:r>
            <a:r>
              <a:rPr lang="ru-RU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частных </a:t>
            </a:r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лабораторий КДЛ Олимп по Казахстану. </a:t>
            </a:r>
            <a:endParaRPr lang="ru-RU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Rectangle 10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4EDA12B6-07B5-44F9-8F8B-E1BE66469D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1532" y="3931720"/>
            <a:ext cx="3764782" cy="381689"/>
          </a:xfrm>
          <a:prstGeom prst="snipRoundRect">
            <a:avLst>
              <a:gd name="adj1" fmla="val 0"/>
              <a:gd name="adj2" fmla="val 50000"/>
            </a:avLst>
          </a:prstGeom>
          <a:solidFill>
            <a:srgbClr val="3684A0"/>
          </a:solidFill>
          <a:ln w="12700">
            <a:noFill/>
            <a:miter lim="800000"/>
          </a:ln>
        </p:spPr>
        <p:txBody>
          <a:bodyPr wrap="none" lIns="274320" tIns="73152" rIns="274320" bIns="68563" anchor="ctr" anchorCtr="0"/>
          <a:lstStyle>
            <a:defPPr>
              <a:defRPr kern="1200"/>
            </a:defPPr>
          </a:lstStyle>
          <a:p>
            <a:pPr defTabSz="4702588">
              <a:defRPr/>
            </a:pPr>
            <a:endParaRPr lang="en-US" sz="3600" b="1" dirty="0">
              <a:solidFill>
                <a:schemeClr val="bg1"/>
              </a:solidFill>
              <a:effectLst/>
              <a:latin typeface="Quattrocento" panose="02020802030000000404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119199" y="3942181"/>
            <a:ext cx="1276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</a:t>
            </a:r>
            <a:endParaRPr lang="ru-RU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60" name="Рисунок 205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91532" y="4447374"/>
            <a:ext cx="3764782" cy="2430163"/>
          </a:xfrm>
          <a:prstGeom prst="rect">
            <a:avLst/>
          </a:prstGeom>
        </p:spPr>
      </p:pic>
      <p:sp>
        <p:nvSpPr>
          <p:cNvPr id="92" name="Rectangle 74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C24D4BC5-5256-4C2E-B3FB-87EA69B63AF3}"/>
              </a:ext>
            </a:extLst>
          </p:cNvPr>
          <p:cNvSpPr/>
          <p:nvPr/>
        </p:nvSpPr>
        <p:spPr>
          <a:xfrm>
            <a:off x="7912932" y="4477539"/>
            <a:ext cx="4116035" cy="12433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/>
            </a:defPPr>
          </a:lstStyle>
          <a:p>
            <a:pPr algn="ctr"/>
            <a:endParaRPr lang="en-US" sz="9600" dirty="0">
              <a:latin typeface="+mj-lt"/>
            </a:endParaRPr>
          </a:p>
        </p:txBody>
      </p:sp>
      <p:sp>
        <p:nvSpPr>
          <p:cNvPr id="93" name="Rectangle 10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4EDA12B6-07B5-44F9-8F8B-E1BE66469D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9970" y="3931721"/>
            <a:ext cx="4103529" cy="381689"/>
          </a:xfrm>
          <a:prstGeom prst="snipRoundRect">
            <a:avLst>
              <a:gd name="adj1" fmla="val 0"/>
              <a:gd name="adj2" fmla="val 50000"/>
            </a:avLst>
          </a:prstGeom>
          <a:solidFill>
            <a:srgbClr val="3684A0"/>
          </a:solidFill>
          <a:ln w="12700">
            <a:noFill/>
            <a:miter lim="800000"/>
          </a:ln>
        </p:spPr>
        <p:txBody>
          <a:bodyPr wrap="none" lIns="274320" tIns="73152" rIns="274320" bIns="68563" anchor="ctr" anchorCtr="0"/>
          <a:lstStyle>
            <a:defPPr>
              <a:defRPr kern="1200"/>
            </a:defPPr>
          </a:lstStyle>
          <a:p>
            <a:pPr defTabSz="4702588">
              <a:defRPr/>
            </a:pPr>
            <a:endParaRPr lang="en-US" sz="3600" b="1" dirty="0">
              <a:solidFill>
                <a:schemeClr val="bg1"/>
              </a:solidFill>
              <a:effectLst/>
              <a:latin typeface="Quattrocento" panose="02020802030000000404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9227050" y="3915809"/>
            <a:ext cx="1362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  <a:endParaRPr lang="ru-RU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7941197" y="4560580"/>
            <a:ext cx="39885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исследовании проводимых на шейке матки</a:t>
            </a:r>
            <a:r>
              <a:rPr lang="ru-RU" sz="16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распространённый </a:t>
            </a:r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тип ВПЧ в Казахстане – 16, 31, 52 тип</a:t>
            </a:r>
            <a:endParaRPr lang="ru-RU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6" name="Rectangle 10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4EDA12B6-07B5-44F9-8F8B-E1BE66469D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9970" y="871448"/>
            <a:ext cx="4116036" cy="399463"/>
          </a:xfrm>
          <a:prstGeom prst="snipRoundRect">
            <a:avLst>
              <a:gd name="adj1" fmla="val 0"/>
              <a:gd name="adj2" fmla="val 50000"/>
            </a:avLst>
          </a:prstGeom>
          <a:solidFill>
            <a:srgbClr val="3684A0"/>
          </a:solidFill>
          <a:ln w="12700">
            <a:noFill/>
            <a:miter lim="800000"/>
          </a:ln>
        </p:spPr>
        <p:txBody>
          <a:bodyPr wrap="none" lIns="274320" tIns="73152" rIns="274320" bIns="68563" anchor="ctr" anchorCtr="0"/>
          <a:lstStyle>
            <a:defPPr>
              <a:defRPr kern="1200"/>
            </a:defPPr>
          </a:lstStyle>
          <a:p>
            <a:pPr defTabSz="4702588">
              <a:defRPr/>
            </a:pPr>
            <a:endParaRPr lang="en-US" sz="3600" b="1" dirty="0">
              <a:solidFill>
                <a:schemeClr val="bg1"/>
              </a:solidFill>
              <a:effectLst/>
              <a:latin typeface="Quattrocento" panose="02020802030000000404" pitchFamily="18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9189174" y="845063"/>
            <a:ext cx="1276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</a:t>
            </a:r>
            <a:endParaRPr lang="ru-RU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8" name="Rectangle 74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C24D4BC5-5256-4C2E-B3FB-87EA69B63AF3}"/>
              </a:ext>
            </a:extLst>
          </p:cNvPr>
          <p:cNvSpPr/>
          <p:nvPr/>
        </p:nvSpPr>
        <p:spPr>
          <a:xfrm>
            <a:off x="7913842" y="5769703"/>
            <a:ext cx="4116035" cy="1108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/>
            </a:defPPr>
          </a:lstStyle>
          <a:p>
            <a:pPr algn="ctr"/>
            <a:endParaRPr lang="en-US" sz="9600" dirty="0">
              <a:latin typeface="+mj-lt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7986079" y="5764681"/>
            <a:ext cx="39885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Авторы – к.м.н., врач гинеколог высшей категории КФ </a:t>
            </a:r>
            <a:r>
              <a:rPr lang="en-US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UMC</a:t>
            </a:r>
            <a:r>
              <a:rPr lang="ru-RU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Камзаева</a:t>
            </a:r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Н.К., врачи-резиденты 3 года </a:t>
            </a:r>
            <a:r>
              <a:rPr lang="ru-RU" sz="1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Коныртай</a:t>
            </a:r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Куралай</a:t>
            </a:r>
            <a:r>
              <a:rPr lang="ru-RU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Султанкулова</a:t>
            </a:r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Фатима</a:t>
            </a:r>
            <a:endParaRPr lang="ru-RU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9970" y="1365018"/>
            <a:ext cx="4116035" cy="2425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3" name="Rectangle 74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C24D4BC5-5256-4C2E-B3FB-87EA69B63AF3}"/>
              </a:ext>
            </a:extLst>
          </p:cNvPr>
          <p:cNvSpPr/>
          <p:nvPr/>
        </p:nvSpPr>
        <p:spPr>
          <a:xfrm>
            <a:off x="179109" y="1356756"/>
            <a:ext cx="3407831" cy="24335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/>
            </a:defPPr>
          </a:lstStyle>
          <a:p>
            <a:pPr algn="ctr"/>
            <a:endParaRPr lang="en-US" sz="9600" dirty="0">
              <a:latin typeface="+mj-lt"/>
            </a:endParaRPr>
          </a:p>
        </p:txBody>
      </p:sp>
      <p:sp>
        <p:nvSpPr>
          <p:cNvPr id="54" name="Rectangle 10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4EDA12B6-07B5-44F9-8F8B-E1BE66469D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108" y="877189"/>
            <a:ext cx="3407831" cy="389121"/>
          </a:xfrm>
          <a:prstGeom prst="snipRoundRect">
            <a:avLst>
              <a:gd name="adj1" fmla="val 0"/>
              <a:gd name="adj2" fmla="val 50000"/>
            </a:avLst>
          </a:prstGeom>
          <a:solidFill>
            <a:srgbClr val="3684A0"/>
          </a:solidFill>
          <a:ln w="12700">
            <a:noFill/>
            <a:miter lim="800000"/>
          </a:ln>
        </p:spPr>
        <p:txBody>
          <a:bodyPr wrap="none" lIns="274320" tIns="73152" rIns="274320" bIns="68563" anchor="ctr" anchorCtr="0"/>
          <a:lstStyle>
            <a:defPPr>
              <a:defRPr kern="1200"/>
            </a:defPPr>
          </a:lstStyle>
          <a:p>
            <a:pPr defTabSz="4702588">
              <a:defRPr/>
            </a:pPr>
            <a:endParaRPr lang="en-US" sz="3600" b="1" dirty="0">
              <a:solidFill>
                <a:schemeClr val="bg1"/>
              </a:solidFill>
              <a:effectLst/>
              <a:latin typeface="Quattrocento" panose="02020802030000000404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095032" y="868352"/>
            <a:ext cx="1550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  <a:endParaRPr lang="ru-RU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41601" y="1309378"/>
            <a:ext cx="340991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Злокачественная опухоль шейки матки ежедневно уносит жизнь двух казахстанских женщин. Предраковые </a:t>
            </a:r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поражения шейки матки и РШМ </a:t>
            </a:r>
            <a:r>
              <a:rPr lang="ru-RU" sz="1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поддержива</a:t>
            </a:r>
            <a:r>
              <a:rPr lang="kk-KZ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r>
              <a:rPr lang="ru-RU" sz="1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тся</a:t>
            </a:r>
            <a:r>
              <a:rPr lang="ru-RU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инфекцией</a:t>
            </a:r>
            <a:r>
              <a:rPr lang="ru-RU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вызванной </a:t>
            </a:r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ВПЧ. Не смотря на ежегодные </a:t>
            </a:r>
            <a:r>
              <a:rPr lang="ru-RU" sz="1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скрининги</a:t>
            </a:r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частота заболеваемости </a:t>
            </a:r>
            <a:r>
              <a:rPr lang="ru-RU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 снижается и </a:t>
            </a:r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ежегодно </a:t>
            </a:r>
            <a:r>
              <a:rPr lang="ru-RU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около 240000 женщин умирают </a:t>
            </a:r>
            <a:r>
              <a:rPr lang="ru-RU" sz="16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60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РШМ.</a:t>
            </a:r>
            <a:endParaRPr lang="ru-RU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86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162</Words>
  <Application>Microsoft Office PowerPoint</Application>
  <PresentationFormat>Широкоэкранный</PresentationFormat>
  <Paragraphs>14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9" baseType="lpstr">
      <vt:lpstr>SimSun</vt:lpstr>
      <vt:lpstr>Arial</vt:lpstr>
      <vt:lpstr>Calibri</vt:lpstr>
      <vt:lpstr>Calibri Light</vt:lpstr>
      <vt:lpstr>Quattrocento</vt:lpstr>
      <vt:lpstr>Times New Roman</vt:lpstr>
      <vt:lpstr>Trebuchet MS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Распределение типов ВПЧ в Казахстане</dc:title>
  <dc:creator>Kuralay Kongrtay</dc:creator>
  <cp:lastModifiedBy>TIMING</cp:lastModifiedBy>
  <cp:revision>30</cp:revision>
  <cp:lastPrinted>2023-03-27T08:20:44Z</cp:lastPrinted>
  <dcterms:created xsi:type="dcterms:W3CDTF">2023-03-24T19:38:55Z</dcterms:created>
  <dcterms:modified xsi:type="dcterms:W3CDTF">2023-03-27T11:36:32Z</dcterms:modified>
</cp:coreProperties>
</file>